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68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61" autoAdjust="0"/>
    <p:restoredTop sz="86417" autoAdjust="0"/>
  </p:normalViewPr>
  <p:slideViewPr>
    <p:cSldViewPr snapToGrid="0">
      <p:cViewPr varScale="1">
        <p:scale>
          <a:sx n="62" d="100"/>
          <a:sy n="62" d="100"/>
        </p:scale>
        <p:origin x="420" y="78"/>
      </p:cViewPr>
      <p:guideLst/>
    </p:cSldViewPr>
  </p:slideViewPr>
  <p:outlineViewPr>
    <p:cViewPr>
      <p:scale>
        <a:sx n="33" d="100"/>
        <a:sy n="33" d="100"/>
      </p:scale>
      <p:origin x="0" y="-4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6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6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7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0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7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5B2B-3FE8-41BC-BF40-5F436250CA39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Image result for harvard university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8" t="-33" r="26423" b="80548"/>
          <a:stretch/>
        </p:blipFill>
        <p:spPr bwMode="auto">
          <a:xfrm>
            <a:off x="338667" y="365126"/>
            <a:ext cx="8449733" cy="128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tinyurl.com/revedata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24531" y="1931350"/>
            <a:ext cx="23920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Intro to R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Part 1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2431876" y="3652831"/>
            <a:ext cx="4377308" cy="704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0000"/>
              </a:lnSpc>
            </a:pPr>
            <a:endParaRPr lang="en-US" sz="2800" b="1" dirty="0">
              <a:solidFill>
                <a:srgbClr val="FFFCFF"/>
              </a:solidFill>
            </a:endParaRPr>
          </a:p>
        </p:txBody>
      </p:sp>
      <p:sp>
        <p:nvSpPr>
          <p:cNvPr id="5" name="Rectangle 54"/>
          <p:cNvSpPr>
            <a:spLocks noChangeArrowheads="1"/>
          </p:cNvSpPr>
          <p:nvPr/>
        </p:nvSpPr>
        <p:spPr bwMode="auto">
          <a:xfrm>
            <a:off x="866456" y="3778921"/>
            <a:ext cx="7508147" cy="1157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Troy Adair, Senior Director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HBS Research Computing Services</a:t>
            </a:r>
          </a:p>
          <a:p>
            <a:pPr algn="ctr"/>
            <a:endParaRPr lang="en-US" sz="2400" b="1" dirty="0">
              <a:solidFill>
                <a:schemeClr val="bg1"/>
              </a:solidFill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Materials available at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https://github.com/TroyAdair/R-training-evening</a:t>
            </a:r>
          </a:p>
          <a:p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66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 &lt;- c(1, 3, 5, 7, 9, 11)</a:t>
            </a:r>
          </a:p>
          <a:p>
            <a:r>
              <a:rPr lang="en-US" dirty="0"/>
              <a:t>X*3</a:t>
            </a:r>
          </a:p>
          <a:p>
            <a:r>
              <a:rPr lang="en-US" dirty="0"/>
              <a:t>Sqrt(X)</a:t>
            </a:r>
          </a:p>
          <a:p>
            <a:r>
              <a:rPr lang="en-US" dirty="0"/>
              <a:t>Y &lt;- c(2,4,6,8,10,12)</a:t>
            </a:r>
          </a:p>
          <a:p>
            <a:r>
              <a:rPr lang="en-US" dirty="0"/>
              <a:t>X-Y</a:t>
            </a:r>
          </a:p>
          <a:p>
            <a:r>
              <a:rPr lang="en-US" dirty="0"/>
              <a:t>Z &lt;- c(0,2,4)</a:t>
            </a:r>
          </a:p>
          <a:p>
            <a:r>
              <a:rPr lang="en-US" dirty="0"/>
              <a:t>X-Z</a:t>
            </a:r>
          </a:p>
          <a:p>
            <a:pPr lvl="1"/>
            <a:r>
              <a:rPr lang="en-US" dirty="0"/>
              <a:t>What??????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0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Functions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nchar</a:t>
            </a:r>
            <a:r>
              <a:rPr lang="en-US" dirty="0"/>
              <a:t>()</a:t>
            </a:r>
          </a:p>
          <a:p>
            <a:r>
              <a:rPr lang="en-US" dirty="0"/>
              <a:t>length()</a:t>
            </a:r>
          </a:p>
          <a:p>
            <a:r>
              <a:rPr lang="en-US" dirty="0" err="1"/>
              <a:t>as.Date</a:t>
            </a:r>
            <a:r>
              <a:rPr lang="en-US" dirty="0"/>
              <a:t>()</a:t>
            </a:r>
          </a:p>
          <a:p>
            <a:r>
              <a:rPr lang="en-US" dirty="0"/>
              <a:t>mean()</a:t>
            </a:r>
          </a:p>
          <a:p>
            <a:r>
              <a:rPr lang="en-US" dirty="0"/>
              <a:t>?`*`</a:t>
            </a:r>
          </a:p>
          <a:p>
            <a:r>
              <a:rPr lang="en-US" dirty="0"/>
              <a:t>apropos('</a:t>
            </a:r>
            <a:r>
              <a:rPr lang="en-US" dirty="0" err="1"/>
              <a:t>mea</a:t>
            </a:r>
            <a:r>
              <a:rPr lang="en-US" dirty="0"/>
              <a:t>')</a:t>
            </a:r>
          </a:p>
          <a:p>
            <a:r>
              <a:rPr lang="en-US" dirty="0"/>
              <a:t>Search help</a:t>
            </a:r>
          </a:p>
        </p:txBody>
      </p:sp>
    </p:spTree>
    <p:extLst>
      <p:ext uri="{BB962C8B-B14F-4D97-AF65-F5344CB8AC3E}">
        <p14:creationId xmlns:p14="http://schemas.microsoft.com/office/powerpoint/2010/main" val="193219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Data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 is denoted by 'NA'</a:t>
            </a:r>
          </a:p>
          <a:p>
            <a:r>
              <a:rPr lang="en-US" dirty="0"/>
              <a:t>Z &lt;- c(2, NA, 6, 8, NA, 12)</a:t>
            </a:r>
          </a:p>
          <a:p>
            <a:r>
              <a:rPr lang="en-US" dirty="0"/>
              <a:t>is.na(Z)</a:t>
            </a:r>
          </a:p>
          <a:p>
            <a:r>
              <a:rPr lang="en-US" dirty="0"/>
              <a:t>NULL is the absence of anything, but cannot exist inside a vector:</a:t>
            </a:r>
          </a:p>
          <a:p>
            <a:r>
              <a:rPr lang="en-US" dirty="0"/>
              <a:t>Z &lt;- c(2, NULL, 6, 8, NA, 12)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19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Frames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frame is like a spreadsheet in that it has columns and rows</a:t>
            </a:r>
          </a:p>
          <a:p>
            <a:pPr lvl="1"/>
            <a:r>
              <a:rPr lang="en-US" dirty="0"/>
              <a:t>Each column is actually a separate vector</a:t>
            </a:r>
          </a:p>
          <a:p>
            <a:pPr lvl="2"/>
            <a:r>
              <a:rPr lang="en-US" dirty="0"/>
              <a:t>This lets each column hold a different data type</a:t>
            </a:r>
          </a:p>
          <a:p>
            <a:r>
              <a:rPr lang="en-US" dirty="0"/>
              <a:t>Simplest way to construct is to combine vectors:</a:t>
            </a:r>
          </a:p>
          <a:p>
            <a:pPr lvl="1"/>
            <a:r>
              <a:rPr lang="en-US" dirty="0"/>
              <a:t>x &lt;- 10:1</a:t>
            </a:r>
          </a:p>
          <a:p>
            <a:pPr lvl="1"/>
            <a:r>
              <a:rPr lang="en-US" dirty="0"/>
              <a:t>y &lt;- -4:5</a:t>
            </a:r>
          </a:p>
          <a:p>
            <a:pPr lvl="1"/>
            <a:r>
              <a:rPr lang="en-US" dirty="0"/>
              <a:t>z &lt;- c('Hockey', 'Football', 'Curling', 'Soccer', Rugby', 'Baseball', 'Golf', 'Basketball', 'Wrestling', 'Tennis')</a:t>
            </a:r>
          </a:p>
          <a:p>
            <a:pPr lvl="1"/>
            <a:r>
              <a:rPr lang="en-US" dirty="0" err="1"/>
              <a:t>theDF</a:t>
            </a:r>
            <a:r>
              <a:rPr lang="en-US" dirty="0"/>
              <a:t> &lt;- </a:t>
            </a:r>
            <a:r>
              <a:rPr lang="en-US" dirty="0" err="1"/>
              <a:t>data.frame</a:t>
            </a:r>
            <a:r>
              <a:rPr lang="en-US" dirty="0"/>
              <a:t>(</a:t>
            </a:r>
            <a:r>
              <a:rPr lang="en-US" dirty="0" err="1"/>
              <a:t>x,y,z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2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Advanced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  <a:p>
            <a:r>
              <a:rPr lang="en-US" dirty="0"/>
              <a:t>Matrices</a:t>
            </a:r>
          </a:p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28365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Reading CSVs</a:t>
            </a:r>
          </a:p>
          <a:p>
            <a:pPr lvl="1"/>
            <a:r>
              <a:rPr lang="en-US" dirty="0"/>
              <a:t>Download 'US Child Projections.csv' from </a:t>
            </a:r>
            <a:r>
              <a:rPr lang="en-US" dirty="0">
                <a:hlinkClick r:id="rId2"/>
              </a:rPr>
              <a:t>http://tinyurl.com/revedata</a:t>
            </a:r>
            <a:r>
              <a:rPr lang="en-US" dirty="0"/>
              <a:t>, then import. </a:t>
            </a:r>
          </a:p>
          <a:p>
            <a:pPr lvl="1"/>
            <a:r>
              <a:rPr lang="en-US" dirty="0"/>
              <a:t>Head</a:t>
            </a:r>
          </a:p>
          <a:p>
            <a:r>
              <a:rPr lang="en-US" dirty="0"/>
              <a:t>Can also read from Excel, databases (ODBC), and:</a:t>
            </a:r>
          </a:p>
          <a:p>
            <a:pPr lvl="1"/>
            <a:r>
              <a:rPr lang="en-US" dirty="0" err="1"/>
              <a:t>read.spss</a:t>
            </a:r>
            <a:r>
              <a:rPr lang="en-US" dirty="0"/>
              <a:t>		SPSS</a:t>
            </a:r>
          </a:p>
          <a:p>
            <a:pPr lvl="1"/>
            <a:r>
              <a:rPr lang="en-US" dirty="0" err="1"/>
              <a:t>read.dta</a:t>
            </a:r>
            <a:r>
              <a:rPr lang="en-US" dirty="0"/>
              <a:t>			Stata</a:t>
            </a:r>
          </a:p>
          <a:p>
            <a:pPr lvl="1"/>
            <a:r>
              <a:rPr lang="en-US" dirty="0" err="1"/>
              <a:t>read.ssd</a:t>
            </a:r>
            <a:r>
              <a:rPr lang="en-US" dirty="0"/>
              <a:t>			SAS</a:t>
            </a:r>
          </a:p>
          <a:p>
            <a:pPr lvl="1"/>
            <a:r>
              <a:rPr lang="en-US" dirty="0" err="1"/>
              <a:t>read.mpt</a:t>
            </a:r>
            <a:r>
              <a:rPr lang="en-US" dirty="0"/>
              <a:t>			Minitab</a:t>
            </a:r>
          </a:p>
          <a:p>
            <a:pPr lvl="1"/>
            <a:r>
              <a:rPr lang="en-US" dirty="0" err="1"/>
              <a:t>read.systat</a:t>
            </a:r>
            <a:r>
              <a:rPr lang="en-US" dirty="0"/>
              <a:t>		</a:t>
            </a:r>
            <a:r>
              <a:rPr lang="en-US" dirty="0" err="1"/>
              <a:t>Systat</a:t>
            </a:r>
            <a:endParaRPr lang="en-US" dirty="0"/>
          </a:p>
          <a:p>
            <a:r>
              <a:rPr lang="en-US" dirty="0"/>
              <a:t>Can scrape web data, but not easy…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338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'Native' 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binary files</a:t>
            </a:r>
          </a:p>
          <a:p>
            <a:pPr lvl="1"/>
            <a:r>
              <a:rPr lang="en-US" dirty="0"/>
              <a:t>Saved via save(name, file='data/</a:t>
            </a:r>
            <a:r>
              <a:rPr lang="en-US" dirty="0" err="1"/>
              <a:t>name.rdata</a:t>
            </a:r>
            <a:r>
              <a:rPr lang="en-US" dirty="0"/>
              <a:t>')</a:t>
            </a:r>
          </a:p>
          <a:p>
            <a:r>
              <a:rPr lang="en-US" dirty="0"/>
              <a:t>Data included with R</a:t>
            </a:r>
          </a:p>
          <a:p>
            <a:pPr lvl="1"/>
            <a:r>
              <a:rPr lang="en-US" dirty="0"/>
              <a:t>R has some small native datasets itself</a:t>
            </a:r>
          </a:p>
          <a:p>
            <a:pPr lvl="1"/>
            <a:r>
              <a:rPr lang="en-US" dirty="0"/>
              <a:t>ggplot2 has one of the best sample data sets:</a:t>
            </a:r>
          </a:p>
          <a:p>
            <a:pPr lvl="2"/>
            <a:r>
              <a:rPr lang="en-US" dirty="0"/>
              <a:t>Install ggplot2</a:t>
            </a:r>
          </a:p>
          <a:p>
            <a:pPr lvl="2"/>
            <a:r>
              <a:rPr lang="en-US" dirty="0"/>
              <a:t>require(ggplot2)</a:t>
            </a:r>
          </a:p>
          <a:p>
            <a:pPr lvl="2"/>
            <a:r>
              <a:rPr lang="en-US" dirty="0"/>
              <a:t>data(diamonds)</a:t>
            </a:r>
          </a:p>
          <a:p>
            <a:pPr lvl="2"/>
            <a:r>
              <a:rPr lang="en-US" dirty="0"/>
              <a:t>head(diamonds)</a:t>
            </a:r>
          </a:p>
        </p:txBody>
      </p:sp>
    </p:spTree>
    <p:extLst>
      <p:ext uri="{BB962C8B-B14F-4D97-AF65-F5344CB8AC3E}">
        <p14:creationId xmlns:p14="http://schemas.microsoft.com/office/powerpoint/2010/main" val="36749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and Visualizing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class(diamonds)</a:t>
            </a:r>
          </a:p>
          <a:p>
            <a:r>
              <a:rPr lang="en-US" dirty="0" err="1"/>
              <a:t>hist</a:t>
            </a:r>
            <a:r>
              <a:rPr lang="en-US" dirty="0"/>
              <a:t>(</a:t>
            </a:r>
            <a:r>
              <a:rPr lang="en-US" dirty="0" err="1"/>
              <a:t>diamonds$carat</a:t>
            </a:r>
            <a:r>
              <a:rPr lang="en-US" dirty="0"/>
              <a:t>)</a:t>
            </a:r>
          </a:p>
          <a:p>
            <a:r>
              <a:rPr lang="en-US" dirty="0" err="1"/>
              <a:t>hist</a:t>
            </a:r>
            <a:r>
              <a:rPr lang="en-US" dirty="0"/>
              <a:t>(</a:t>
            </a:r>
            <a:r>
              <a:rPr lang="en-US" dirty="0" err="1"/>
              <a:t>diamonds$carat</a:t>
            </a:r>
            <a:r>
              <a:rPr lang="en-US" dirty="0"/>
              <a:t>, main=‘Carat Histogram’, </a:t>
            </a:r>
            <a:r>
              <a:rPr lang="en-US" dirty="0" err="1"/>
              <a:t>xlab</a:t>
            </a:r>
            <a:r>
              <a:rPr lang="en-US" dirty="0"/>
              <a:t>=‘Carat’ )</a:t>
            </a:r>
          </a:p>
          <a:p>
            <a:r>
              <a:rPr lang="en-US" dirty="0"/>
              <a:t>plot (price ~ carat, data=diamonds)</a:t>
            </a:r>
          </a:p>
          <a:p>
            <a:pPr marL="0" indent="0">
              <a:buNone/>
            </a:pPr>
            <a:r>
              <a:rPr lang="en-US" dirty="0"/>
              <a:t>			or</a:t>
            </a:r>
          </a:p>
          <a:p>
            <a:r>
              <a:rPr lang="en-US" dirty="0"/>
              <a:t>plot(</a:t>
            </a:r>
            <a:r>
              <a:rPr lang="en-US" dirty="0" err="1"/>
              <a:t>diamonds$carat</a:t>
            </a:r>
            <a:r>
              <a:rPr lang="en-US" dirty="0"/>
              <a:t>, </a:t>
            </a:r>
            <a:r>
              <a:rPr lang="en-US" dirty="0" err="1"/>
              <a:t>diamonds$price</a:t>
            </a:r>
            <a:r>
              <a:rPr lang="en-US" dirty="0"/>
              <a:t>)</a:t>
            </a:r>
          </a:p>
          <a:p>
            <a:r>
              <a:rPr lang="en-US" dirty="0"/>
              <a:t>Why might we want to do the second?</a:t>
            </a:r>
          </a:p>
          <a:p>
            <a:r>
              <a:rPr lang="en-US" dirty="0"/>
              <a:t>boxplot(</a:t>
            </a:r>
            <a:r>
              <a:rPr lang="en-US" dirty="0" err="1"/>
              <a:t>diamonds$carat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7977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(data = diamonds)</a:t>
            </a:r>
          </a:p>
          <a:p>
            <a:r>
              <a:rPr lang="en-US" dirty="0" err="1"/>
              <a:t>ggplot</a:t>
            </a:r>
            <a:r>
              <a:rPr lang="en-US" dirty="0"/>
              <a:t>(data = diamonds)+</a:t>
            </a:r>
            <a:r>
              <a:rPr lang="en-US" dirty="0" err="1"/>
              <a:t>geom_histogram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(x=carat))</a:t>
            </a:r>
          </a:p>
          <a:p>
            <a:r>
              <a:rPr lang="en-US" dirty="0" err="1"/>
              <a:t>ggplot</a:t>
            </a:r>
            <a:r>
              <a:rPr lang="en-US" dirty="0"/>
              <a:t>(data = diamonds)+</a:t>
            </a:r>
            <a:r>
              <a:rPr lang="en-US" dirty="0" err="1"/>
              <a:t>geom_density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(x=carat),fill='grey50')</a:t>
            </a:r>
          </a:p>
        </p:txBody>
      </p:sp>
    </p:spTree>
    <p:extLst>
      <p:ext uri="{BB962C8B-B14F-4D97-AF65-F5344CB8AC3E}">
        <p14:creationId xmlns:p14="http://schemas.microsoft.com/office/powerpoint/2010/main" val="322925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27825" y="2749497"/>
            <a:ext cx="4385432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Next Time…..</a:t>
            </a:r>
          </a:p>
          <a:p>
            <a:pPr algn="ctr"/>
            <a:endParaRPr lang="en-US" sz="4400" b="1" dirty="0">
              <a:solidFill>
                <a:schemeClr val="bg1"/>
              </a:solidFill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</a:rPr>
              <a:t>ggplot2 (in depth)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</a:rPr>
              <a:t>dplyer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07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for Part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the </a:t>
            </a:r>
            <a:r>
              <a:rPr lang="en-US" dirty="0" err="1"/>
              <a:t>RStudio</a:t>
            </a:r>
            <a:r>
              <a:rPr lang="en-US" dirty="0"/>
              <a:t> environment</a:t>
            </a:r>
          </a:p>
          <a:p>
            <a:r>
              <a:rPr lang="en-US" dirty="0"/>
              <a:t>Using variables, assignments, &amp; functions to do analyses</a:t>
            </a:r>
          </a:p>
          <a:p>
            <a:r>
              <a:rPr lang="en-US" dirty="0"/>
              <a:t>Reading to/from files</a:t>
            </a:r>
          </a:p>
          <a:p>
            <a:r>
              <a:rPr lang="en-US" dirty="0"/>
              <a:t>Creating graphs and charts with basic R plotting and (starting with) ggplot2</a:t>
            </a:r>
          </a:p>
        </p:txBody>
      </p:sp>
    </p:spTree>
    <p:extLst>
      <p:ext uri="{BB962C8B-B14F-4D97-AF65-F5344CB8AC3E}">
        <p14:creationId xmlns:p14="http://schemas.microsoft.com/office/powerpoint/2010/main" val="197340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GUIs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821" y="1825625"/>
            <a:ext cx="8460827" cy="4351338"/>
          </a:xfrm>
        </p:spPr>
        <p:txBody>
          <a:bodyPr>
            <a:noAutofit/>
          </a:bodyPr>
          <a:lstStyle/>
          <a:p>
            <a:pPr marL="1944688" indent="-1944688">
              <a:buNone/>
            </a:pPr>
            <a:r>
              <a:rPr lang="en-US" sz="2400" dirty="0" err="1"/>
              <a:t>RStudio</a:t>
            </a:r>
            <a:r>
              <a:rPr lang="en-US" sz="2400" dirty="0"/>
              <a:t> 	Integrated development environment (IDE) for R</a:t>
            </a:r>
          </a:p>
          <a:p>
            <a:pPr marL="1944688" indent="-1944688">
              <a:buNone/>
            </a:pPr>
            <a:r>
              <a:rPr lang="en-US" sz="2400" dirty="0"/>
              <a:t>Rattle 	Gnome cross platform GUI for Data Mining using R</a:t>
            </a:r>
          </a:p>
          <a:p>
            <a:pPr marL="1944688" indent="-1944688">
              <a:buNone/>
            </a:pPr>
            <a:r>
              <a:rPr lang="en-US" sz="2400" dirty="0"/>
              <a:t>Red-R 	Open source visual programming interface for R</a:t>
            </a:r>
          </a:p>
          <a:p>
            <a:pPr marL="1944688" indent="-1944688">
              <a:buNone/>
            </a:pPr>
            <a:r>
              <a:rPr lang="en-US" sz="2400" dirty="0" err="1"/>
              <a:t>Deducer</a:t>
            </a:r>
            <a:r>
              <a:rPr lang="en-US" sz="2400" dirty="0"/>
              <a:t> 	Intuitive, cross-platform graphical data analysis system</a:t>
            </a:r>
          </a:p>
          <a:p>
            <a:pPr marL="1944688" indent="-1944688">
              <a:buNone/>
            </a:pPr>
            <a:r>
              <a:rPr lang="en-US" sz="2400" dirty="0" err="1"/>
              <a:t>RKWard</a:t>
            </a:r>
            <a:r>
              <a:rPr lang="en-US" sz="2400" dirty="0"/>
              <a:t> 	Easy to use, transparent frontend</a:t>
            </a:r>
          </a:p>
          <a:p>
            <a:pPr marL="1944688" indent="-1944688">
              <a:buNone/>
            </a:pPr>
            <a:r>
              <a:rPr lang="en-US" sz="2400" dirty="0"/>
              <a:t>JGR 	Universal and unified graphical user interface for R</a:t>
            </a:r>
          </a:p>
          <a:p>
            <a:pPr marL="1944688" indent="-1944688">
              <a:buNone/>
            </a:pPr>
            <a:r>
              <a:rPr lang="en-US" sz="2400" dirty="0"/>
              <a:t>R Commander 	Basic-Statistics GUI for R</a:t>
            </a:r>
          </a:p>
          <a:p>
            <a:pPr marL="1944688" indent="-1944688">
              <a:buNone/>
            </a:pPr>
            <a:r>
              <a:rPr lang="en-US" sz="2400" dirty="0" err="1"/>
              <a:t>RExcel</a:t>
            </a:r>
            <a:r>
              <a:rPr lang="en-US" sz="2400" dirty="0"/>
              <a:t>	allows access to R from within Excel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3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RStudio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 benefits from an IDE</a:t>
            </a:r>
          </a:p>
          <a:p>
            <a:r>
              <a:rPr lang="en-US" dirty="0"/>
              <a:t>Provides plot device</a:t>
            </a:r>
          </a:p>
          <a:p>
            <a:r>
              <a:rPr lang="en-US" dirty="0"/>
              <a:t>It runs on your OS (probably)</a:t>
            </a:r>
          </a:p>
          <a:p>
            <a:r>
              <a:rPr lang="en-US" dirty="0"/>
              <a:t>It’s open source</a:t>
            </a:r>
          </a:p>
          <a:p>
            <a:r>
              <a:rPr lang="en-US" dirty="0"/>
              <a:t>Good development team/support</a:t>
            </a:r>
          </a:p>
          <a:p>
            <a:r>
              <a:rPr lang="en-US" dirty="0"/>
              <a:t>Features (version control,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Code completion</a:t>
            </a:r>
          </a:p>
          <a:p>
            <a:r>
              <a:rPr lang="en-US" dirty="0" err="1"/>
              <a:t>Rpubs</a:t>
            </a:r>
            <a:r>
              <a:rPr lang="en-US" dirty="0"/>
              <a:t> and R markdown</a:t>
            </a:r>
          </a:p>
          <a:p>
            <a:r>
              <a:rPr lang="en-US" dirty="0"/>
              <a:t>Actively under development, yet (fairly) stable</a:t>
            </a:r>
          </a:p>
        </p:txBody>
      </p:sp>
    </p:spTree>
    <p:extLst>
      <p:ext uri="{BB962C8B-B14F-4D97-AF65-F5344CB8AC3E}">
        <p14:creationId xmlns:p14="http://schemas.microsoft.com/office/powerpoint/2010/main" val="71074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Scripting window			Code</a:t>
            </a:r>
          </a:p>
          <a:p>
            <a:r>
              <a:rPr lang="en-US" dirty="0"/>
              <a:t>Console				Results</a:t>
            </a:r>
          </a:p>
          <a:p>
            <a:r>
              <a:rPr lang="en-US" dirty="0"/>
              <a:t>Environment			List of Objects</a:t>
            </a:r>
          </a:p>
          <a:p>
            <a:r>
              <a:rPr lang="en-US" dirty="0"/>
              <a:t>Lower-right window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Plots</a:t>
            </a:r>
          </a:p>
          <a:p>
            <a:pPr lvl="1"/>
            <a:r>
              <a:rPr lang="en-US" dirty="0"/>
              <a:t>Packages</a:t>
            </a:r>
          </a:p>
          <a:p>
            <a:pPr lvl="1"/>
            <a:r>
              <a:rPr lang="en-US" dirty="0"/>
              <a:t>Help</a:t>
            </a:r>
          </a:p>
          <a:p>
            <a:pPr lvl="1"/>
            <a:r>
              <a:rPr lang="en-US" dirty="0"/>
              <a:t>Viewer			</a:t>
            </a:r>
          </a:p>
        </p:txBody>
      </p:sp>
    </p:spTree>
    <p:extLst>
      <p:ext uri="{BB962C8B-B14F-4D97-AF65-F5344CB8AC3E}">
        <p14:creationId xmlns:p14="http://schemas.microsoft.com/office/powerpoint/2010/main" val="85297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Our First R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'=' vs '&lt;-'</a:t>
            </a:r>
          </a:p>
          <a:p>
            <a:r>
              <a:rPr lang="en-US" dirty="0"/>
              <a:t>Run icon vs CTRL-ENTER</a:t>
            </a:r>
          </a:p>
          <a:p>
            <a:r>
              <a:rPr lang="en-US" dirty="0"/>
              <a:t>Resizing windows</a:t>
            </a:r>
          </a:p>
          <a:p>
            <a:r>
              <a:rPr lang="en-US" dirty="0"/>
              <a:t>'CTRL-L' to clear Console</a:t>
            </a:r>
          </a:p>
          <a:p>
            <a:r>
              <a:rPr lang="en-US" dirty="0"/>
              <a:t>Set Working Directory </a:t>
            </a:r>
          </a:p>
          <a:p>
            <a:r>
              <a:rPr lang="en-US" dirty="0"/>
              <a:t>Zooming in and out</a:t>
            </a:r>
          </a:p>
        </p:txBody>
      </p:sp>
    </p:spTree>
    <p:extLst>
      <p:ext uri="{BB962C8B-B14F-4D97-AF65-F5344CB8AC3E}">
        <p14:creationId xmlns:p14="http://schemas.microsoft.com/office/powerpoint/2010/main" val="2908708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‘R is an open-source, high level programming language used for data analytics purposes.’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Open-source</a:t>
            </a:r>
          </a:p>
          <a:p>
            <a:pPr lvl="1"/>
            <a:r>
              <a:rPr lang="en-US" dirty="0"/>
              <a:t>Free</a:t>
            </a:r>
          </a:p>
          <a:p>
            <a:pPr lvl="1"/>
            <a:r>
              <a:rPr lang="en-US" dirty="0"/>
              <a:t>User contribution</a:t>
            </a:r>
          </a:p>
          <a:p>
            <a:pPr lvl="2"/>
            <a:r>
              <a:rPr lang="en-US" dirty="0"/>
              <a:t>Packages</a:t>
            </a:r>
          </a:p>
          <a:p>
            <a:endParaRPr lang="en-US" dirty="0"/>
          </a:p>
          <a:p>
            <a:r>
              <a:rPr lang="en-US" dirty="0"/>
              <a:t>High level programming language</a:t>
            </a:r>
          </a:p>
          <a:p>
            <a:pPr lvl="1"/>
            <a:r>
              <a:rPr lang="en-US" dirty="0"/>
              <a:t>Pre-defined functions and object classes</a:t>
            </a:r>
          </a:p>
          <a:p>
            <a:endParaRPr lang="en-US" dirty="0"/>
          </a:p>
          <a:p>
            <a:r>
              <a:rPr lang="en-US" dirty="0"/>
              <a:t>Analytics</a:t>
            </a:r>
          </a:p>
          <a:p>
            <a:pPr lvl="1"/>
            <a:r>
              <a:rPr lang="en-US" dirty="0"/>
              <a:t>Analytics, statistics, data visualization,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6430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layers of R help:</a:t>
            </a:r>
          </a:p>
          <a:p>
            <a:pPr lvl="1"/>
            <a:r>
              <a:rPr lang="en-US" dirty="0"/>
              <a:t>Local:</a:t>
            </a:r>
          </a:p>
          <a:p>
            <a:pPr lvl="2"/>
            <a:r>
              <a:rPr lang="en-US" dirty="0"/>
              <a:t>R’s help function	You know which function to use</a:t>
            </a:r>
          </a:p>
          <a:p>
            <a:pPr lvl="2"/>
            <a:r>
              <a:rPr lang="en-US" dirty="0"/>
              <a:t>Package level help	Use ? Or Help tab…</a:t>
            </a:r>
          </a:p>
          <a:p>
            <a:pPr lvl="1"/>
            <a:r>
              <a:rPr lang="en-US" dirty="0"/>
              <a:t>Online:</a:t>
            </a:r>
          </a:p>
          <a:p>
            <a:pPr lvl="2"/>
            <a:r>
              <a:rPr lang="en-US" dirty="0"/>
              <a:t>Topic level help		Not sure which package(s) to use</a:t>
            </a:r>
          </a:p>
          <a:p>
            <a:pPr marL="914400" lvl="2" indent="0">
              <a:buNone/>
            </a:pPr>
            <a:r>
              <a:rPr lang="en-US" dirty="0"/>
              <a:t>			Google 'R Task Views'</a:t>
            </a:r>
          </a:p>
          <a:p>
            <a:pPr lvl="2"/>
            <a:r>
              <a:rPr lang="en-US" dirty="0"/>
              <a:t>User community	Stack Overflow</a:t>
            </a:r>
          </a:p>
        </p:txBody>
      </p:sp>
    </p:spTree>
    <p:extLst>
      <p:ext uri="{BB962C8B-B14F-4D97-AF65-F5344CB8AC3E}">
        <p14:creationId xmlns:p14="http://schemas.microsoft.com/office/powerpoint/2010/main" val="119703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956" y="1825625"/>
            <a:ext cx="835358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Basic math</a:t>
            </a:r>
          </a:p>
          <a:p>
            <a:r>
              <a:rPr lang="en-US" dirty="0"/>
              <a:t>Variables</a:t>
            </a:r>
          </a:p>
          <a:p>
            <a:pPr lvl="1"/>
            <a:r>
              <a:rPr lang="en-US" dirty="0"/>
              <a:t>Assignment and ranges</a:t>
            </a:r>
          </a:p>
          <a:p>
            <a:pPr lvl="1"/>
            <a:r>
              <a:rPr lang="en-US" dirty="0" err="1"/>
              <a:t>rm</a:t>
            </a:r>
            <a:r>
              <a:rPr lang="en-US" dirty="0"/>
              <a:t>() or List…Grid….remove</a:t>
            </a:r>
          </a:p>
          <a:p>
            <a:r>
              <a:rPr lang="en-US" dirty="0"/>
              <a:t>4 Data types: numeric, character, date/</a:t>
            </a:r>
            <a:r>
              <a:rPr lang="en-US" dirty="0" err="1"/>
              <a:t>POSIXct</a:t>
            </a:r>
            <a:r>
              <a:rPr lang="en-US" dirty="0"/>
              <a:t>, logical</a:t>
            </a:r>
          </a:p>
          <a:p>
            <a:r>
              <a:rPr lang="en-US" dirty="0"/>
              <a:t>class()</a:t>
            </a:r>
          </a:p>
          <a:p>
            <a:r>
              <a:rPr lang="en-US" dirty="0" err="1"/>
              <a:t>is.numeric</a:t>
            </a:r>
            <a:r>
              <a:rPr lang="en-US" dirty="0"/>
              <a:t>()</a:t>
            </a:r>
          </a:p>
          <a:p>
            <a:r>
              <a:rPr lang="en-US" dirty="0"/>
              <a:t>X&lt;-'data' vs Y&lt;-factor('data')</a:t>
            </a:r>
          </a:p>
          <a:p>
            <a:r>
              <a:rPr lang="en-US" dirty="0"/>
              <a:t>Date1&lt;-</a:t>
            </a:r>
            <a:r>
              <a:rPr lang="en-US" dirty="0" err="1"/>
              <a:t>as.Date</a:t>
            </a:r>
            <a:r>
              <a:rPr lang="en-US" dirty="0"/>
              <a:t>('2017-04-19')</a:t>
            </a:r>
          </a:p>
          <a:p>
            <a:r>
              <a:rPr lang="en-US" dirty="0"/>
              <a:t>K&lt;-TRUE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03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1793</TotalTime>
  <Words>664</Words>
  <Application>Microsoft Office PowerPoint</Application>
  <PresentationFormat>On-screen Show (4:3)</PresentationFormat>
  <Paragraphs>153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Topics for Part 1</vt:lpstr>
      <vt:lpstr>Alternative GUIs for R</vt:lpstr>
      <vt:lpstr>Why RStudio?</vt:lpstr>
      <vt:lpstr>Rstudio Environment</vt:lpstr>
      <vt:lpstr>Writing Our First R Script</vt:lpstr>
      <vt:lpstr>‘R is an open-source, high level programming language used for data analytics purposes.’</vt:lpstr>
      <vt:lpstr>Help!</vt:lpstr>
      <vt:lpstr>Basics of R</vt:lpstr>
      <vt:lpstr>Vectors in R</vt:lpstr>
      <vt:lpstr>Useful Functions in R</vt:lpstr>
      <vt:lpstr>Missing Data in R</vt:lpstr>
      <vt:lpstr>Data Frames in R</vt:lpstr>
      <vt:lpstr>Additional Advanced Data Structures</vt:lpstr>
      <vt:lpstr>Importing Data</vt:lpstr>
      <vt:lpstr>'Native' Datasets</vt:lpstr>
      <vt:lpstr>Plotting and Visualizing Data</vt:lpstr>
      <vt:lpstr>ggplot2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Adair</dc:creator>
  <cp:lastModifiedBy>Troy Adair</cp:lastModifiedBy>
  <cp:revision>36</cp:revision>
  <dcterms:created xsi:type="dcterms:W3CDTF">2017-01-10T16:48:31Z</dcterms:created>
  <dcterms:modified xsi:type="dcterms:W3CDTF">2017-04-19T21:06:16Z</dcterms:modified>
</cp:coreProperties>
</file>

<file path=docProps/thumbnail.jpeg>
</file>